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38" r:id="rId3"/>
    <p:sldId id="459" r:id="rId4"/>
    <p:sldId id="497" r:id="rId5"/>
    <p:sldId id="264" r:id="rId6"/>
    <p:sldId id="380" r:id="rId7"/>
    <p:sldId id="444" r:id="rId8"/>
    <p:sldId id="413" r:id="rId9"/>
    <p:sldId id="464" r:id="rId10"/>
    <p:sldId id="466" r:id="rId11"/>
    <p:sldId id="468" r:id="rId12"/>
    <p:sldId id="470" r:id="rId13"/>
    <p:sldId id="489" r:id="rId14"/>
    <p:sldId id="469" r:id="rId15"/>
    <p:sldId id="476" r:id="rId16"/>
    <p:sldId id="477" r:id="rId17"/>
    <p:sldId id="490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40" r:id="rId26"/>
    <p:sldId id="491" r:id="rId27"/>
    <p:sldId id="462" r:id="rId28"/>
    <p:sldId id="429" r:id="rId29"/>
    <p:sldId id="492" r:id="rId30"/>
    <p:sldId id="432" r:id="rId31"/>
    <p:sldId id="433" r:id="rId32"/>
    <p:sldId id="434" r:id="rId33"/>
    <p:sldId id="439" r:id="rId34"/>
    <p:sldId id="493" r:id="rId35"/>
    <p:sldId id="436" r:id="rId36"/>
    <p:sldId id="494" r:id="rId37"/>
    <p:sldId id="479" r:id="rId38"/>
    <p:sldId id="480" r:id="rId39"/>
    <p:sldId id="495" r:id="rId40"/>
    <p:sldId id="496" r:id="rId41"/>
    <p:sldId id="482" r:id="rId42"/>
    <p:sldId id="483" r:id="rId43"/>
    <p:sldId id="484" r:id="rId44"/>
    <p:sldId id="487" r:id="rId45"/>
    <p:sldId id="486" r:id="rId46"/>
    <p:sldId id="488" r:id="rId47"/>
    <p:sldId id="437" r:id="rId48"/>
    <p:sldId id="261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3" autoAdjust="0"/>
    <p:restoredTop sz="95297" autoAdjust="0"/>
  </p:normalViewPr>
  <p:slideViewPr>
    <p:cSldViewPr>
      <p:cViewPr varScale="1">
        <p:scale>
          <a:sx n="72" d="100"/>
          <a:sy n="72" d="100"/>
        </p:scale>
        <p:origin x="91" y="25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8878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766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23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32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8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766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7582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481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442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939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51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336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19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5407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0480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6882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52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68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8632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595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153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30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710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8768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763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81187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24576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9632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414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1231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51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2832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938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208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96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6700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06158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40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864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857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287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12.10.2023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62.png"/><Relationship Id="rId9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0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10" Type="http://schemas.openxmlformats.org/officeDocument/2006/relationships/image" Target="../media/image66.png"/><Relationship Id="rId4" Type="http://schemas.openxmlformats.org/officeDocument/2006/relationships/image" Target="../media/image660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5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0.png"/><Relationship Id="rId5" Type="http://schemas.openxmlformats.org/officeDocument/2006/relationships/image" Target="../media/image80.png"/><Relationship Id="rId4" Type="http://schemas.openxmlformats.org/officeDocument/2006/relationships/image" Target="../media/image790.png"/><Relationship Id="rId9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9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250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1.06.2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ещё кластеризацию (ура х2)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9FC50A5-749B-4969-8DF0-CE7271FDECB1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12978" y="980728"/>
            <a:ext cx="6264696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Expectation Maximization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3431704" y="5805264"/>
            <a:ext cx="5199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Вместо 16 на 16 слов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76AF62B5-6867-4DAA-8B61-BEA422D06253}"/>
              </a:ext>
            </a:extLst>
          </p:cNvPr>
          <p:cNvSpPr/>
          <p:nvPr/>
        </p:nvSpPr>
        <p:spPr>
          <a:xfrm>
            <a:off x="6096000" y="980728"/>
            <a:ext cx="629963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Mixture of Gaussians Models</a:t>
            </a:r>
            <a:endParaRPr lang="ru-RU" sz="2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1" name="Picture 10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628800"/>
            <a:ext cx="7392963" cy="415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18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sp>
        <p:nvSpPr>
          <p:cNvPr id="29" name="Прямоугольник с двумя усеченными соседними углами 28"/>
          <p:cNvSpPr/>
          <p:nvPr/>
        </p:nvSpPr>
        <p:spPr>
          <a:xfrm>
            <a:off x="9692640" y="1554480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усеченными соседними углами 29"/>
          <p:cNvSpPr/>
          <p:nvPr/>
        </p:nvSpPr>
        <p:spPr>
          <a:xfrm>
            <a:off x="7388352" y="1956816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564880" y="217322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9137904" y="217017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9985248" y="216712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7339584" y="2145792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086344" y="215188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10146792" y="216408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10829544" y="217932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10634472" y="219456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0402824" y="2173224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9640824" y="2151888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11347704" y="21579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63" y="1579367"/>
                <a:ext cx="175054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842" y="1552637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/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Гауссово распределение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F4296894-928C-4131-952C-C03B42C78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9" y="2528833"/>
                <a:ext cx="11843026" cy="1351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Прямоугольник с двумя усеченными соседними углами 59"/>
          <p:cNvSpPr/>
          <p:nvPr/>
        </p:nvSpPr>
        <p:spPr>
          <a:xfrm>
            <a:off x="9937404" y="4481252"/>
            <a:ext cx="2020824" cy="966216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FD0002">
              <a:alpha val="5019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с двумя усеченными соседними углами 60"/>
          <p:cNvSpPr/>
          <p:nvPr/>
        </p:nvSpPr>
        <p:spPr>
          <a:xfrm>
            <a:off x="7633116" y="4883588"/>
            <a:ext cx="2916936" cy="557784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01C601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8809644" y="509999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9382668" y="5096948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10230012" y="509390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7584348" y="5072564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833110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10391556" y="509085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11074308" y="510609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10879236" y="5121332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10647588" y="5099996"/>
            <a:ext cx="332232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9885588" y="5078660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11592468" y="5084756"/>
            <a:ext cx="360000" cy="360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/>
          <p:cNvSpPr/>
          <p:nvPr/>
        </p:nvSpPr>
        <p:spPr>
          <a:xfrm>
            <a:off x="8822344" y="5099996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9395368" y="5096948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10242712" y="5093900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7597048" y="5072564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lt1"/>
              </a:solidFill>
            </a:endParaRPr>
          </a:p>
        </p:txBody>
      </p:sp>
      <p:sp>
        <p:nvSpPr>
          <p:cNvPr id="77" name="Овал 76"/>
          <p:cNvSpPr/>
          <p:nvPr/>
        </p:nvSpPr>
        <p:spPr>
          <a:xfrm>
            <a:off x="834380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10404256" y="509085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11087008" y="510609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10891936" y="5121332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10660288" y="5099996"/>
            <a:ext cx="332232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/>
          <p:cNvSpPr/>
          <p:nvPr/>
        </p:nvSpPr>
        <p:spPr>
          <a:xfrm>
            <a:off x="9898288" y="5078660"/>
            <a:ext cx="360000" cy="360000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>
            <a:off x="11605168" y="5084756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рямоугольник 8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57200" y="2221952"/>
            <a:ext cx="638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Истинные Классы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479376" y="4365104"/>
            <a:ext cx="6938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Допустим мы знаем Параметры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</a:rPr>
              <a:t>Гауссиан</a:t>
            </a:r>
            <a:endParaRPr lang="ru-RU" sz="2400" b="1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1" y="5374056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7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 animBg="1"/>
      <p:bldP spid="30" grpId="0" animBg="1"/>
      <p:bldP spid="45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7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/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EA8F922-8A51-411F-8BF5-9640CD66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268760"/>
                <a:ext cx="17702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/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29A84F2-E167-48E1-9970-1C0EEBE7D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196752"/>
                <a:ext cx="180062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/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08BE7A1-1E50-4CB1-B54B-2234820FC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2" y="2190266"/>
                <a:ext cx="9937104" cy="11703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  <m:r>
                          <a:rPr lang="ru-RU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средние значения каждого из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3" y="3347102"/>
                <a:ext cx="12572096" cy="690895"/>
              </a:xfrm>
              <a:prstGeom prst="rect">
                <a:avLst/>
              </a:prstGeom>
              <a:blipFill>
                <a:blip r:embed="rId7"/>
                <a:stretch>
                  <a:fillRect b="-12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ковариации всех p признаков для класса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10" y="4137884"/>
                <a:ext cx="10651570" cy="690895"/>
              </a:xfrm>
              <a:prstGeom prst="rect">
                <a:avLst/>
              </a:prstGeom>
              <a:blipFill>
                <a:blip r:embed="rId8"/>
                <a:stretch>
                  <a:fillRect b="-1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/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определитель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56C2684-ED02-489D-BBE9-DB48EDEF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8" y="4854002"/>
                <a:ext cx="5716693" cy="690895"/>
              </a:xfrm>
              <a:prstGeom prst="rect">
                <a:avLst/>
              </a:prstGeom>
              <a:blipFill>
                <a:blip r:embed="rId9"/>
                <a:stretch>
                  <a:fillRect b="-114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33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51" y="4777549"/>
                <a:ext cx="52278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.45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−1.90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1.71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87" y="5450635"/>
                <a:ext cx="3435684" cy="819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/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−2.00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0.08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3B01388A-D921-49BE-B900-09A4F93C0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395" y="4721719"/>
                <a:ext cx="5227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/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0.97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E58307B-BE82-4D2D-AD5C-32DB5A117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31" y="5394805"/>
                <a:ext cx="2900281" cy="810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Рисунок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5930" y="1258431"/>
            <a:ext cx="3631597" cy="352183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122" y="1249377"/>
            <a:ext cx="3668899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Задаем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случайным образом</a:t>
                </a: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345598"/>
                <a:ext cx="5988371" cy="534826"/>
              </a:xfrm>
              <a:prstGeom prst="rect">
                <a:avLst/>
              </a:prstGeom>
              <a:blipFill>
                <a:blip r:embed="rId4"/>
                <a:stretch>
                  <a:fillRect l="-1526" t="-11494" r="-509"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55144" y="1854614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Ожидание)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Пересчитываем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653136"/>
                <a:ext cx="4050340" cy="534826"/>
              </a:xfrm>
              <a:prstGeom prst="rect">
                <a:avLst/>
              </a:prstGeom>
              <a:blipFill>
                <a:blip r:embed="rId5"/>
                <a:stretch>
                  <a:fillRect l="-2410" t="-11364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188672" y="4046126"/>
            <a:ext cx="3953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Максимизация)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Присваиваем каждой точке наиболее вероятный класс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60" y="2387908"/>
                <a:ext cx="6357051" cy="866006"/>
              </a:xfrm>
              <a:prstGeom prst="rect">
                <a:avLst/>
              </a:prstGeom>
              <a:blipFill>
                <a:blip r:embed="rId6"/>
                <a:stretch>
                  <a:fillRect l="-1438" t="-5634"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/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sepChr m:val="∣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105071C8-6833-49D0-B4AA-6E6D472B8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284984"/>
                <a:ext cx="5370573" cy="861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F6AD3137-B3E6-4D6D-A9A4-F2A758937664}"/>
              </a:ext>
            </a:extLst>
          </p:cNvPr>
          <p:cNvSpPr/>
          <p:nvPr/>
        </p:nvSpPr>
        <p:spPr>
          <a:xfrm>
            <a:off x="216744" y="5479132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Повторяем Шаги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 до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сходимости</a:t>
            </a:r>
          </a:p>
        </p:txBody>
      </p:sp>
      <p:pic>
        <p:nvPicPr>
          <p:cNvPr id="17" name="Picture 4" descr="em_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41"/>
          <a:stretch/>
        </p:blipFill>
        <p:spPr bwMode="auto">
          <a:xfrm>
            <a:off x="6888088" y="1556792"/>
            <a:ext cx="1554670" cy="183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m_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6"/>
          <a:stretch/>
        </p:blipFill>
        <p:spPr bwMode="auto">
          <a:xfrm>
            <a:off x="8616280" y="1556793"/>
            <a:ext cx="1540449" cy="18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0"/>
          <a:srcRect r="52634"/>
          <a:stretch/>
        </p:blipFill>
        <p:spPr>
          <a:xfrm>
            <a:off x="10344472" y="1556792"/>
            <a:ext cx="1512168" cy="17958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1"/>
          <a:srcRect r="52469"/>
          <a:stretch/>
        </p:blipFill>
        <p:spPr>
          <a:xfrm>
            <a:off x="6888088" y="3645024"/>
            <a:ext cx="1512168" cy="178956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2"/>
          <a:srcRect r="52964"/>
          <a:stretch/>
        </p:blipFill>
        <p:spPr>
          <a:xfrm>
            <a:off x="8616280" y="3645024"/>
            <a:ext cx="1512168" cy="180840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3"/>
          <a:srcRect r="52799"/>
          <a:stretch/>
        </p:blipFill>
        <p:spPr>
          <a:xfrm>
            <a:off x="10344472" y="3645024"/>
            <a:ext cx="1525041" cy="1817419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335360" y="6093296"/>
            <a:ext cx="11449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https://github.com/dashee87/blogScripts/blob/master/Jupyter/2017-05-09-Clustering-with-Scikit-with-GIFs.ipynb</a:t>
            </a:r>
            <a:endParaRPr lang="en-US" sz="1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3" grpId="0"/>
      <p:bldP spid="54" grpId="0"/>
      <p:bldP spid="55" grpId="0"/>
      <p:bldP spid="56" grpId="0"/>
      <p:bldP spid="57" grpId="0"/>
      <p:bldP spid="58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7408" y="3284984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full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полную ковариационную матрицу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240016" y="3284984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tied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все компоненты имеют одну и ту же полную ковариационную матрицу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39416" y="6211669"/>
            <a:ext cx="5112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diag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диагональную ковариационную матрицу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6312025" y="6165304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 ‘</a:t>
            </a:r>
            <a:r>
              <a:rPr lang="ru-RU" dirty="0" err="1">
                <a:solidFill>
                  <a:schemeClr val="bg1"/>
                </a:solidFill>
                <a:latin typeface="Montserrat" panose="020B0604020202020204" charset="-52"/>
              </a:rPr>
              <a:t>spherical</a:t>
            </a:r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’: каждая компонента имеет свою единственную дисперсию.</a:t>
            </a: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3933056"/>
            <a:ext cx="3352800" cy="2238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3352800" cy="223837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4072" y="1124744"/>
            <a:ext cx="3352800" cy="2238375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052736"/>
            <a:ext cx="3352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4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3663" y="1266603"/>
            <a:ext cx="123645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вероятностный подход, который моделирует данные как смесь вероятностных распределений, что делает его более гибким,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 может быть чувствителен к начальным значениям средних и ковариационных матриц кластеров, что может потребовать нескольких прогонов с разными инициализациями.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Чувствительность к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сингулярностям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(если в каком-то кластере мало точек – могут возникнуть проблемы с матрицей ковариации)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Опять надо задавать числа кластеров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подходы к использованию ковариационной матрицы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EM-кластеризация может быть расширена для обработки негауссовых распределений и включения предварительных знаний о данных.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методы кластеризации, такие как DBSCAN, могут превосходить кластеризацию EM для определенных типов наборов данных (там где есть «структура»)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2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Алгоритм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91344" y="1700808"/>
            <a:ext cx="9037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Оцените матрицу близости для каждой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/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FC0A2E3-866B-42CA-8E87-69D899FCB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31" y="2316856"/>
                <a:ext cx="4572000" cy="542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276634" y="199300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360415" y="196868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884" y="1227032"/>
                <a:ext cx="59580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1268760"/>
                <a:ext cx="5979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068721" y="314513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66" y="2445212"/>
                <a:ext cx="58811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Овал 31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988602" y="5305377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547" y="4605450"/>
                <a:ext cx="612925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Овал 3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8908482" y="472931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27" y="4029387"/>
                <a:ext cx="55201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Овал 36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40730" y="5377385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675" y="4677458"/>
                <a:ext cx="59721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48126" y="2776456"/>
            <a:ext cx="8080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Сгруппируйте две ближайшие точки в одну 	группу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Пересчитать матрицу близости</a:t>
            </a:r>
          </a:p>
        </p:txBody>
      </p:sp>
      <p:sp>
        <p:nvSpPr>
          <p:cNvPr id="4" name="Овал 3"/>
          <p:cNvSpPr/>
          <p:nvPr/>
        </p:nvSpPr>
        <p:spPr>
          <a:xfrm>
            <a:off x="9264352" y="1844824"/>
            <a:ext cx="1656184" cy="86409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131757" y="4403128"/>
            <a:ext cx="7577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Повторить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Шаг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пока у вас не будет  	только одна группа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Следите за матрицей близости на 	каждом шаге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9912424" y="5157192"/>
            <a:ext cx="1872208" cy="86409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88288" y="1844824"/>
            <a:ext cx="3168352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32304" y="4077072"/>
            <a:ext cx="3240360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400256" y="1772816"/>
            <a:ext cx="3888432" cy="4680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3071664" y="1349725"/>
            <a:ext cx="56255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9" grpId="0"/>
      <p:bldP spid="39" grpId="0"/>
      <p:bldP spid="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кратчайшее расстояние между любыми двумя точками в обоих кластерах</a:t>
            </a:r>
          </a:p>
        </p:txBody>
      </p:sp>
      <p:cxnSp>
        <p:nvCxnSpPr>
          <p:cNvPr id="5" name="Прямая соединительная линия 4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193A367F-40F1-4856-AEDA-73EF6D589691}"/>
              </a:ext>
            </a:extLst>
          </p:cNvPr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6FDCEBC-3704-4AF6-8967-88B61EEA842F}"/>
              </a:ext>
            </a:extLst>
          </p:cNvPr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0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623392" y="1052736"/>
            <a:ext cx="105131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квадратики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Задаем гипотетические центры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Пересчитываем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в целом все сложно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9223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наибольшее расстояние между любыми двумя точками в обоих кластерах</a:t>
            </a: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5" name="Прямая соединительная линия 4"/>
          <p:cNvCxnSpPr>
            <a:stCxn id="40" idx="2"/>
            <a:endCxn id="5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среднее расстояние между каждой точкой в одном кластере и каждой точкой в другом кластере</a:t>
            </a:r>
          </a:p>
        </p:txBody>
      </p:sp>
      <p:cxnSp>
        <p:nvCxnSpPr>
          <p:cNvPr id="27" name="Прямая соединительная линия 26"/>
          <p:cNvCxnSpPr>
            <a:stCxn id="40" idx="2"/>
            <a:endCxn id="5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40" idx="1"/>
            <a:endCxn id="5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46" idx="1"/>
            <a:endCxn id="5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>
            <a:stCxn id="46" idx="1"/>
            <a:endCxn id="5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stCxn id="49" idx="2"/>
            <a:endCxn id="5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49" idx="2"/>
            <a:endCxn id="5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>
            <a:stCxn id="49" idx="2"/>
            <a:endCxn id="5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Овал 48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Овал 5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Овал 5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Овал 56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cxnSp>
        <p:nvCxnSpPr>
          <p:cNvPr id="27" name="Прямая соединительная линия 26"/>
          <p:cNvCxnSpPr>
            <a:stCxn id="15" idx="2"/>
            <a:endCxn id="18" idx="0"/>
          </p:cNvCxnSpPr>
          <p:nvPr/>
        </p:nvCxnSpPr>
        <p:spPr>
          <a:xfrm>
            <a:off x="10632504" y="3501008"/>
            <a:ext cx="36004" cy="180020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одного кластера до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другого кластера</a:t>
            </a:r>
          </a:p>
        </p:txBody>
      </p:sp>
      <p:sp>
        <p:nvSpPr>
          <p:cNvPr id="15" name="Ромб 14"/>
          <p:cNvSpPr/>
          <p:nvPr/>
        </p:nvSpPr>
        <p:spPr>
          <a:xfrm>
            <a:off x="10416480" y="3068960"/>
            <a:ext cx="432048" cy="432048"/>
          </a:xfrm>
          <a:prstGeom prst="diamond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0488488" y="5301208"/>
            <a:ext cx="360040" cy="432048"/>
          </a:xfrm>
          <a:prstGeom prst="diamond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3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8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  <p:bldP spid="15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204864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2780928"/>
            <a:ext cx="8080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284984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(Средняя связь)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3717032"/>
            <a:ext cx="9145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Центроидная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связь) 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2CC13B1-0D1F-4562-B41F-82569C9EFE73}"/>
              </a:ext>
            </a:extLst>
          </p:cNvPr>
          <p:cNvSpPr/>
          <p:nvPr/>
        </p:nvSpPr>
        <p:spPr>
          <a:xfrm>
            <a:off x="335360" y="4149080"/>
            <a:ext cx="9145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Ward’s </a:t>
            </a:r>
            <a:r>
              <a:rPr lang="tr-TR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linkage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(Связь Уорда)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средний квадрат расстояния между каждой точкой     в одном кластере до каждой точке в другом кластере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25A4F4E-75DA-4133-BD81-8D008EDD0803}"/>
              </a:ext>
            </a:extLst>
          </p:cNvPr>
          <p:cNvSpPr/>
          <p:nvPr/>
        </p:nvSpPr>
        <p:spPr>
          <a:xfrm rot="6602461" flipH="1">
            <a:off x="10368883" y="235304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432423" y="279105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/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AA02892-976C-4CC0-800B-13903ED4B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133" y="1772816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2276872"/>
                <a:ext cx="5979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1160970" y="3505179"/>
            <a:ext cx="540000" cy="54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15" y="2805252"/>
                <a:ext cx="5881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Овал 40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9792463" y="5281055"/>
            <a:ext cx="540000" cy="54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408" y="4581128"/>
                <a:ext cx="61292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Овал 42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584551" y="456097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3861048"/>
                <a:ext cx="55201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>
            <a:extLst>
              <a:ext uri="{FF2B5EF4-FFF2-40B4-BE49-F238E27FC236}">
                <a16:creationId xmlns:a16="http://schemas.microsoft.com/office/drawing/2014/main" id="{DF0F92D0-A663-4679-8B7E-79255EAC76A0}"/>
              </a:ext>
            </a:extLst>
          </p:cNvPr>
          <p:cNvSpPr/>
          <p:nvPr/>
        </p:nvSpPr>
        <p:spPr>
          <a:xfrm rot="6602461" flipH="1">
            <a:off x="10852698" y="5881442"/>
            <a:ext cx="540000" cy="5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/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13C30A3-4F6E-44F3-BD91-D4D5EF9C2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643" y="5181515"/>
                <a:ext cx="59721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Овал 60"/>
          <p:cNvSpPr/>
          <p:nvPr/>
        </p:nvSpPr>
        <p:spPr>
          <a:xfrm>
            <a:off x="9264351" y="2204864"/>
            <a:ext cx="2684537" cy="230425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9624391" y="4437112"/>
            <a:ext cx="2160241" cy="2088232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>
            <a:stCxn id="32" idx="2"/>
            <a:endCxn id="45" idx="6"/>
          </p:cNvCxnSpPr>
          <p:nvPr/>
        </p:nvCxnSpPr>
        <p:spPr>
          <a:xfrm>
            <a:off x="10546356" y="2876700"/>
            <a:ext cx="668869" cy="3021091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>
            <a:stCxn id="32" idx="2"/>
            <a:endCxn id="43" idx="5"/>
          </p:cNvCxnSpPr>
          <p:nvPr/>
        </p:nvCxnSpPr>
        <p:spPr>
          <a:xfrm>
            <a:off x="10546356" y="2876700"/>
            <a:ext cx="194263" cy="170949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>
            <a:stCxn id="32" idx="1"/>
            <a:endCxn id="41" idx="6"/>
          </p:cNvCxnSpPr>
          <p:nvPr/>
        </p:nvCxnSpPr>
        <p:spPr>
          <a:xfrm flipH="1">
            <a:off x="10154990" y="2867834"/>
            <a:ext cx="597825" cy="2429570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stCxn id="34" idx="1"/>
            <a:endCxn id="45" idx="6"/>
          </p:cNvCxnSpPr>
          <p:nvPr/>
        </p:nvCxnSpPr>
        <p:spPr>
          <a:xfrm>
            <a:off x="9816355" y="3305840"/>
            <a:ext cx="1398870" cy="2591951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9912424" y="3212976"/>
            <a:ext cx="118797" cy="2135432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stCxn id="34" idx="1"/>
            <a:endCxn id="43" idx="5"/>
          </p:cNvCxnSpPr>
          <p:nvPr/>
        </p:nvCxnSpPr>
        <p:spPr>
          <a:xfrm>
            <a:off x="9816355" y="3305840"/>
            <a:ext cx="924264" cy="1280350"/>
          </a:xfrm>
          <a:prstGeom prst="line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stCxn id="38" idx="2"/>
            <a:endCxn id="43" idx="6"/>
          </p:cNvCxnSpPr>
          <p:nvPr/>
        </p:nvCxnSpPr>
        <p:spPr>
          <a:xfrm flipH="1">
            <a:off x="10947078" y="4028830"/>
            <a:ext cx="391365" cy="548494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>
            <a:stCxn id="38" idx="2"/>
            <a:endCxn id="45" idx="6"/>
          </p:cNvCxnSpPr>
          <p:nvPr/>
        </p:nvCxnSpPr>
        <p:spPr>
          <a:xfrm flipH="1">
            <a:off x="11215225" y="4028830"/>
            <a:ext cx="123218" cy="1868961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>
            <a:stCxn id="38" idx="2"/>
            <a:endCxn id="41" idx="0"/>
          </p:cNvCxnSpPr>
          <p:nvPr/>
        </p:nvCxnSpPr>
        <p:spPr>
          <a:xfrm flipH="1">
            <a:off x="10316114" y="4028830"/>
            <a:ext cx="1022329" cy="1614752"/>
          </a:xfrm>
          <a:prstGeom prst="line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выбрать метрику расстояния для групп точек?</a:t>
            </a:r>
          </a:p>
        </p:txBody>
      </p:sp>
      <p:sp>
        <p:nvSpPr>
          <p:cNvPr id="4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02903D07-7B01-4C24-912D-1C7193041C83}"/>
              </a:ext>
            </a:extLst>
          </p:cNvPr>
          <p:cNvSpPr txBox="1">
            <a:spLocks/>
          </p:cNvSpPr>
          <p:nvPr/>
        </p:nvSpPr>
        <p:spPr>
          <a:xfrm>
            <a:off x="911424" y="1349725"/>
            <a:ext cx="106571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5C1C0BB-F004-4CB1-813C-E61507040076}"/>
              </a:ext>
            </a:extLst>
          </p:cNvPr>
          <p:cNvSpPr/>
          <p:nvPr/>
        </p:nvSpPr>
        <p:spPr>
          <a:xfrm>
            <a:off x="2528023" y="6213515"/>
            <a:ext cx="6703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dendrogram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0BFBCF3-74F1-4C96-9B09-1AE707E3A326}"/>
              </a:ext>
            </a:extLst>
          </p:cNvPr>
          <p:cNvCxnSpPr>
            <a:cxnSpLocks/>
          </p:cNvCxnSpPr>
          <p:nvPr/>
        </p:nvCxnSpPr>
        <p:spPr>
          <a:xfrm>
            <a:off x="2711624" y="2852936"/>
            <a:ext cx="82089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E9FB5C-0200-4605-854F-C4CA2148719A}"/>
              </a:ext>
            </a:extLst>
          </p:cNvPr>
          <p:cNvSpPr/>
          <p:nvPr/>
        </p:nvSpPr>
        <p:spPr>
          <a:xfrm>
            <a:off x="983607" y="2060849"/>
            <a:ext cx="431873" cy="39604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074" y="1980406"/>
            <a:ext cx="11115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72816"/>
            <a:ext cx="928102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859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772816"/>
            <a:ext cx="7252320" cy="402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4654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результатов</a:t>
            </a: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6DD3CF-3A75-4C26-9310-BF77E8599FE4}"/>
              </a:ext>
            </a:extLst>
          </p:cNvPr>
          <p:cNvSpPr/>
          <p:nvPr/>
        </p:nvSpPr>
        <p:spPr>
          <a:xfrm>
            <a:off x="147549" y="5785995"/>
            <a:ext cx="6243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Single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(Одиночная связь)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C4D540B-FDA9-4CBD-A856-3C6386DD138F}"/>
              </a:ext>
            </a:extLst>
          </p:cNvPr>
          <p:cNvSpPr/>
          <p:nvPr/>
        </p:nvSpPr>
        <p:spPr>
          <a:xfrm>
            <a:off x="6489586" y="5716016"/>
            <a:ext cx="6931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Complete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(Полная связь)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C7EF5A3-A3DF-4D55-8905-C19B56CEA993}"/>
              </a:ext>
            </a:extLst>
          </p:cNvPr>
          <p:cNvSpPr/>
          <p:nvPr/>
        </p:nvSpPr>
        <p:spPr>
          <a:xfrm>
            <a:off x="6526485" y="6071775"/>
            <a:ext cx="5312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Average</a:t>
            </a:r>
            <a:r>
              <a:rPr lang="tr-TR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linkage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(Средняя связь)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712420"/>
            <a:ext cx="3973398" cy="409421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3675" y="1689401"/>
            <a:ext cx="3932525" cy="405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75" y="873070"/>
            <a:ext cx="11453109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776300" y="134972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59514" y="1861515"/>
            <a:ext cx="1167297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Базовая и понятная идея алгоритма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пространственная и временная сложность для иерархической кластеризации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Разновидность метрики расстояния (связи) имеет свои достоинства и недостатки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иерархической кластеризации нет математической целевой функции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Иерархическая 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2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9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рекоммендует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1086954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 are several other clustering methods that you can use depending on your data and the problem you are trying to solve. Here are some popular alternatives to k-means clustering: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Hierarchical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builds a hierarchy of clusters by iteratively merging or splitting the clusters based on the similarity between the data points. It can be agglomerative (bottom-up) or divisive (top-down).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Density-Based Spatial Clustering of Applications with Noise; it is a density-based clustering algorithm that groups together the regions of high-density data points into clusters. It is suitable for data that are not well approximated by globular clusters and for clustering problems where the clusters have non-uniform density.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Gaussian Mixture Model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a mixture of Gaussian distributions to fit the data and assigns each data point to the cluster with the highest probability of belonging to that cluster. It can handle non-spherical data, overlapping clusters, and has a soft assignment of data points to clusters.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Spectral Clustering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This method uses the spectral decomposition of the similarity matrix of the data points to perform clustering. It can handle non-spherical clusters and non-linearly separable data.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3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740" y="923917"/>
            <a:ext cx="11377264" cy="82773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Density-Based Spatial Clustering of Applications with Noise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4D4F9298-8F56-435D-BFEC-66C214E6314D}"/>
              </a:ext>
            </a:extLst>
          </p:cNvPr>
          <p:cNvSpPr/>
          <p:nvPr/>
        </p:nvSpPr>
        <p:spPr>
          <a:xfrm rot="6602461" flipH="1">
            <a:off x="10154873" y="4515729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2F662F3-0A87-421B-9762-EEABFF46D598}"/>
              </a:ext>
            </a:extLst>
          </p:cNvPr>
          <p:cNvSpPr/>
          <p:nvPr/>
        </p:nvSpPr>
        <p:spPr>
          <a:xfrm rot="6602461" flipH="1">
            <a:off x="11213064" y="3671447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44F8758-343A-4468-81B7-ABCE5FF761AD}"/>
              </a:ext>
            </a:extLst>
          </p:cNvPr>
          <p:cNvSpPr/>
          <p:nvPr/>
        </p:nvSpPr>
        <p:spPr>
          <a:xfrm rot="6602461" flipH="1">
            <a:off x="9785617" y="285873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F54537E-203B-44E0-B324-7DFACD32E21F}"/>
              </a:ext>
            </a:extLst>
          </p:cNvPr>
          <p:cNvSpPr/>
          <p:nvPr/>
        </p:nvSpPr>
        <p:spPr>
          <a:xfrm rot="6602461" flipH="1">
            <a:off x="10859736" y="4515727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60D536D-3D09-4E9E-B8DB-C53485C84522}"/>
              </a:ext>
            </a:extLst>
          </p:cNvPr>
          <p:cNvSpPr/>
          <p:nvPr/>
        </p:nvSpPr>
        <p:spPr>
          <a:xfrm rot="6602461" flipH="1">
            <a:off x="10800976" y="5096145"/>
            <a:ext cx="288000" cy="288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336149" y="2085170"/>
            <a:ext cx="288000" cy="288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EE3D3F3-825A-4EAF-861E-A99FE2B862E9}"/>
              </a:ext>
            </a:extLst>
          </p:cNvPr>
          <p:cNvSpPr/>
          <p:nvPr/>
        </p:nvSpPr>
        <p:spPr>
          <a:xfrm rot="6602461" flipH="1">
            <a:off x="9389424" y="3302189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F8B1B0A-F9EF-4C6E-9DBE-13542EDEC04F}"/>
              </a:ext>
            </a:extLst>
          </p:cNvPr>
          <p:cNvSpPr/>
          <p:nvPr/>
        </p:nvSpPr>
        <p:spPr>
          <a:xfrm rot="6602461" flipH="1">
            <a:off x="9898236" y="3466977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974604B0-53CC-4D00-8178-BC0842468D6D}"/>
              </a:ext>
            </a:extLst>
          </p:cNvPr>
          <p:cNvSpPr/>
          <p:nvPr/>
        </p:nvSpPr>
        <p:spPr>
          <a:xfrm>
            <a:off x="416106" y="2166774"/>
            <a:ext cx="84537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огромном зале толпа людей отмечает чей-то день рождения. Кто-то слоняется один, а большинство - с друзьями. Некоторые компании просто толпятся, некоторые - поют или танцуют.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Мы хотим разделить людей в комнате на группы.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Задача - различать группы таких разных форм и не забывать об одиночках.</a:t>
            </a:r>
          </a:p>
          <a:p>
            <a:pPr algn="just">
              <a:spcAft>
                <a:spcPts val="12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Определим, что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определенным человеком собралась толпа, если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рядом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ним стоит еще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несколько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человек.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BF4C98C-C7A5-4C43-8C83-B6A60F60D254}"/>
              </a:ext>
            </a:extLst>
          </p:cNvPr>
          <p:cNvSpPr/>
          <p:nvPr/>
        </p:nvSpPr>
        <p:spPr>
          <a:xfrm>
            <a:off x="9984432" y="4260771"/>
            <a:ext cx="1388562" cy="12449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9151381" y="2668874"/>
            <a:ext cx="1388562" cy="124491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06826E-475F-4B88-BEF0-6ABDA46A06D7}"/>
              </a:ext>
            </a:extLst>
          </p:cNvPr>
          <p:cNvSpPr/>
          <p:nvPr/>
        </p:nvSpPr>
        <p:spPr>
          <a:xfrm>
            <a:off x="436164" y="1562442"/>
            <a:ext cx="11763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Пространственная кластеризация на основе плотности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учетом шума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50816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5349933" y="491099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4079776" y="368699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Epsilon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Min Points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BD6B5-42FA-485C-A510-1431F1BACCE3}"/>
              </a:ext>
            </a:extLst>
          </p:cNvPr>
          <p:cNvSpPr/>
          <p:nvPr/>
        </p:nvSpPr>
        <p:spPr>
          <a:xfrm>
            <a:off x="328405" y="1803286"/>
            <a:ext cx="1080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Максимальное расстояние, на котором точка может находиться от другой точки, чтобы считаться соседней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248796" y="2804839"/>
            <a:ext cx="109656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точек, которое необходимо «собрать» в диапазоне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чтобы они считались кластером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/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C3721D3-D590-4970-8CE1-2CF233FC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26" y="6253971"/>
                <a:ext cx="5461722" cy="485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42754B5-8449-475B-8E2A-5C28576AEDB7}"/>
              </a:ext>
            </a:extLst>
          </p:cNvPr>
          <p:cNvCxnSpPr>
            <a:cxnSpLocks/>
            <a:stCxn id="22" idx="0"/>
            <a:endCxn id="24" idx="6"/>
          </p:cNvCxnSpPr>
          <p:nvPr/>
        </p:nvCxnSpPr>
        <p:spPr>
          <a:xfrm flipV="1">
            <a:off x="5419753" y="4946990"/>
            <a:ext cx="1180023" cy="12337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352F553-32C0-4D5B-9B0A-BFC9D392C452}"/>
              </a:ext>
            </a:extLst>
          </p:cNvPr>
          <p:cNvSpPr/>
          <p:nvPr/>
        </p:nvSpPr>
        <p:spPr>
          <a:xfrm>
            <a:off x="4702670" y="4028713"/>
            <a:ext cx="13933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Radius</a:t>
            </a:r>
            <a:endParaRPr lang="ru-RU" sz="2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/>
      <p:bldP spid="13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D323C588-3A75-4B78-A9B0-20ED1AAA1E8F}"/>
              </a:ext>
            </a:extLst>
          </p:cNvPr>
          <p:cNvSpPr/>
          <p:nvPr/>
        </p:nvSpPr>
        <p:spPr>
          <a:xfrm rot="6602461" flipH="1">
            <a:off x="9850879" y="300506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8EE2D7C-C8DC-4528-962B-BA8D237CA4AC}"/>
              </a:ext>
            </a:extLst>
          </p:cNvPr>
          <p:cNvSpPr/>
          <p:nvPr/>
        </p:nvSpPr>
        <p:spPr>
          <a:xfrm>
            <a:off x="862687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AB8033E-FA31-4581-B082-B7A66BB1C93A}"/>
              </a:ext>
            </a:extLst>
          </p:cNvPr>
          <p:cNvSpPr/>
          <p:nvPr/>
        </p:nvSpPr>
        <p:spPr>
          <a:xfrm>
            <a:off x="195644" y="1725630"/>
            <a:ext cx="10965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 Points 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4</a:t>
            </a:r>
            <a:endParaRPr lang="ru-RU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EE9586E-D165-4AB8-8592-A00683F36A68}"/>
              </a:ext>
            </a:extLst>
          </p:cNvPr>
          <p:cNvSpPr/>
          <p:nvPr/>
        </p:nvSpPr>
        <p:spPr>
          <a:xfrm rot="6602461" flipH="1">
            <a:off x="9850574" y="421093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7AF9D91-2428-4CFF-95AC-B259757E69A8}"/>
              </a:ext>
            </a:extLst>
          </p:cNvPr>
          <p:cNvSpPr/>
          <p:nvPr/>
        </p:nvSpPr>
        <p:spPr>
          <a:xfrm rot="6602461" flipH="1">
            <a:off x="8678138" y="300711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88A2C67-FEB1-45F6-94DC-0C6FC6060C5D}"/>
              </a:ext>
            </a:extLst>
          </p:cNvPr>
          <p:cNvSpPr/>
          <p:nvPr/>
        </p:nvSpPr>
        <p:spPr>
          <a:xfrm rot="6602461" flipH="1">
            <a:off x="8773079" y="4498970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DB6828A-77CF-43A7-A6F5-67D90902C15D}"/>
              </a:ext>
            </a:extLst>
          </p:cNvPr>
          <p:cNvSpPr/>
          <p:nvPr/>
        </p:nvSpPr>
        <p:spPr>
          <a:xfrm rot="6602461" flipH="1">
            <a:off x="7918277" y="4600159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F9A09CAE-BC3B-4799-9C56-34A6805A3006}"/>
              </a:ext>
            </a:extLst>
          </p:cNvPr>
          <p:cNvSpPr/>
          <p:nvPr/>
        </p:nvSpPr>
        <p:spPr>
          <a:xfrm rot="6602461" flipH="1">
            <a:off x="7954754" y="358375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A105B94-D043-4C16-B4B6-FC102BC171C9}"/>
              </a:ext>
            </a:extLst>
          </p:cNvPr>
          <p:cNvSpPr/>
          <p:nvPr/>
        </p:nvSpPr>
        <p:spPr>
          <a:xfrm rot="6602461" flipH="1">
            <a:off x="10288401" y="6392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7A371480-BDE5-4943-BAAD-997EC64AFF93}"/>
              </a:ext>
            </a:extLst>
          </p:cNvPr>
          <p:cNvSpPr/>
          <p:nvPr/>
        </p:nvSpPr>
        <p:spPr>
          <a:xfrm rot="6602461" flipH="1">
            <a:off x="1209613" y="294962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7C800C1-630C-498E-9AE6-5E70AD80D866}"/>
              </a:ext>
            </a:extLst>
          </p:cNvPr>
          <p:cNvSpPr/>
          <p:nvPr/>
        </p:nvSpPr>
        <p:spPr>
          <a:xfrm rot="6602461" flipH="1">
            <a:off x="1929693" y="3449375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3FFAC8FF-1C2A-4BA0-A5FA-F3482D2947BA}"/>
              </a:ext>
            </a:extLst>
          </p:cNvPr>
          <p:cNvSpPr/>
          <p:nvPr/>
        </p:nvSpPr>
        <p:spPr>
          <a:xfrm rot="6602461" flipH="1">
            <a:off x="2505757" y="26884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AA970B6-F76A-4D97-BF78-2E03B7A813FA}"/>
              </a:ext>
            </a:extLst>
          </p:cNvPr>
          <p:cNvSpPr/>
          <p:nvPr/>
        </p:nvSpPr>
        <p:spPr>
          <a:xfrm rot="6602461" flipH="1">
            <a:off x="2793789" y="5393322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358D81CC-75BA-4B14-A1DA-1190D6DA71C8}"/>
              </a:ext>
            </a:extLst>
          </p:cNvPr>
          <p:cNvSpPr/>
          <p:nvPr/>
        </p:nvSpPr>
        <p:spPr>
          <a:xfrm rot="6602461" flipH="1">
            <a:off x="3369853" y="4498968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F3ECA68-16BC-4A17-8DE8-16AFEB5E2168}"/>
              </a:ext>
            </a:extLst>
          </p:cNvPr>
          <p:cNvSpPr/>
          <p:nvPr/>
        </p:nvSpPr>
        <p:spPr>
          <a:xfrm rot="6602461" flipH="1">
            <a:off x="4161941" y="5439481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5D9CFAB-3CE8-47C2-86B5-FBD5190CBF86}"/>
              </a:ext>
            </a:extLst>
          </p:cNvPr>
          <p:cNvSpPr/>
          <p:nvPr/>
        </p:nvSpPr>
        <p:spPr>
          <a:xfrm rot="6602461" flipH="1">
            <a:off x="1930360" y="6031446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5A65236-6F35-4C9C-BFA6-52E9CDCB79C3}"/>
              </a:ext>
            </a:extLst>
          </p:cNvPr>
          <p:cNvSpPr/>
          <p:nvPr/>
        </p:nvSpPr>
        <p:spPr>
          <a:xfrm rot="6602461" flipH="1">
            <a:off x="3585878" y="630065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87D98E1D-31DD-4AD7-8382-612CF513E164}"/>
              </a:ext>
            </a:extLst>
          </p:cNvPr>
          <p:cNvSpPr/>
          <p:nvPr/>
        </p:nvSpPr>
        <p:spPr>
          <a:xfrm rot="6602461" flipH="1">
            <a:off x="1779995" y="5023333"/>
            <a:ext cx="72000" cy="72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DC61F4D8-4B61-41AE-8170-3585482256A5}"/>
              </a:ext>
            </a:extLst>
          </p:cNvPr>
          <p:cNvSpPr/>
          <p:nvPr/>
        </p:nvSpPr>
        <p:spPr>
          <a:xfrm>
            <a:off x="7454138" y="1823514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6BC9180B-9016-4E15-9466-F827CC2252FA}"/>
              </a:ext>
            </a:extLst>
          </p:cNvPr>
          <p:cNvSpPr/>
          <p:nvPr/>
        </p:nvSpPr>
        <p:spPr>
          <a:xfrm>
            <a:off x="8634074" y="2955480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0C16D4BE-7F15-45AE-8586-A9BB01B86440}"/>
              </a:ext>
            </a:extLst>
          </p:cNvPr>
          <p:cNvSpPr/>
          <p:nvPr/>
        </p:nvSpPr>
        <p:spPr>
          <a:xfrm>
            <a:off x="7614408" y="3155228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E7DDBC7-C06B-4C0D-AB15-5984A050DA53}"/>
              </a:ext>
            </a:extLst>
          </p:cNvPr>
          <p:cNvSpPr/>
          <p:nvPr/>
        </p:nvSpPr>
        <p:spPr>
          <a:xfrm>
            <a:off x="6822320" y="2511225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8F83912F-C1D9-4449-8A9E-9EAE078DC30E}"/>
              </a:ext>
            </a:extLst>
          </p:cNvPr>
          <p:cNvSpPr/>
          <p:nvPr/>
        </p:nvSpPr>
        <p:spPr>
          <a:xfrm>
            <a:off x="6658967" y="3419277"/>
            <a:ext cx="2520000" cy="25200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3139275-A0A0-48C9-A359-A1A8983E3E65}"/>
              </a:ext>
            </a:extLst>
          </p:cNvPr>
          <p:cNvSpPr/>
          <p:nvPr/>
        </p:nvSpPr>
        <p:spPr>
          <a:xfrm>
            <a:off x="1575001" y="416109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72F9A7E1-D383-45D1-91DB-8975B5768AD5}"/>
              </a:ext>
            </a:extLst>
          </p:cNvPr>
          <p:cNvSpPr/>
          <p:nvPr/>
        </p:nvSpPr>
        <p:spPr>
          <a:xfrm>
            <a:off x="2099695" y="3274968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F99E2252-0A1F-447C-9384-EF7C7EC9E9A5}"/>
              </a:ext>
            </a:extLst>
          </p:cNvPr>
          <p:cNvSpPr/>
          <p:nvPr/>
        </p:nvSpPr>
        <p:spPr>
          <a:xfrm>
            <a:off x="2933688" y="4209006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B4DF24F-7B4C-4790-90C5-B33D6060A1FB}"/>
              </a:ext>
            </a:extLst>
          </p:cNvPr>
          <p:cNvSpPr/>
          <p:nvPr/>
        </p:nvSpPr>
        <p:spPr>
          <a:xfrm>
            <a:off x="2123554" y="4978032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854FBDA2-BA65-4260-8B43-491A4EED5DB6}"/>
              </a:ext>
            </a:extLst>
          </p:cNvPr>
          <p:cNvSpPr/>
          <p:nvPr/>
        </p:nvSpPr>
        <p:spPr>
          <a:xfrm>
            <a:off x="801772" y="4767623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4BDD0B43-5FBB-4D87-997A-2A0764D75F53}"/>
              </a:ext>
            </a:extLst>
          </p:cNvPr>
          <p:cNvSpPr/>
          <p:nvPr/>
        </p:nvSpPr>
        <p:spPr>
          <a:xfrm>
            <a:off x="598055" y="3737874"/>
            <a:ext cx="2520000" cy="25200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413B03F-6F61-4A06-9BF1-41527A820702}"/>
              </a:ext>
            </a:extLst>
          </p:cNvPr>
          <p:cNvSpPr/>
          <p:nvPr/>
        </p:nvSpPr>
        <p:spPr>
          <a:xfrm>
            <a:off x="1499183" y="2740872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80571DA7-CC00-41C8-9E5C-A6F548DE66B1}"/>
              </a:ext>
            </a:extLst>
          </p:cNvPr>
          <p:cNvSpPr/>
          <p:nvPr/>
        </p:nvSpPr>
        <p:spPr>
          <a:xfrm>
            <a:off x="9089324" y="6198135"/>
            <a:ext cx="899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</a:t>
            </a:r>
            <a:endParaRPr lang="ru-RU" sz="2400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9FC613A4-017B-4C27-92F7-461D34B2425E}"/>
              </a:ext>
            </a:extLst>
          </p:cNvPr>
          <p:cNvSpPr/>
          <p:nvPr/>
        </p:nvSpPr>
        <p:spPr>
          <a:xfrm>
            <a:off x="2207677" y="3625751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56F512E-97F2-45EF-8341-A624A0FDA332}"/>
              </a:ext>
            </a:extLst>
          </p:cNvPr>
          <p:cNvSpPr/>
          <p:nvPr/>
        </p:nvSpPr>
        <p:spPr>
          <a:xfrm>
            <a:off x="3325828" y="6246259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C5EA23B-9C02-4978-8028-0B72E17146D8}"/>
              </a:ext>
            </a:extLst>
          </p:cNvPr>
          <p:cNvSpPr/>
          <p:nvPr/>
        </p:nvSpPr>
        <p:spPr>
          <a:xfrm>
            <a:off x="5914608" y="4864655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8754498-77C8-4D0D-AAF1-4824BDE72FC1}"/>
              </a:ext>
            </a:extLst>
          </p:cNvPr>
          <p:cNvSpPr/>
          <p:nvPr/>
        </p:nvSpPr>
        <p:spPr>
          <a:xfrm>
            <a:off x="8819350" y="2245614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Граничная Точка</a:t>
            </a:r>
            <a:endParaRPr lang="ru-RU" sz="2400" dirty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BBB8D7E-63C7-4E20-82D0-B91488F271B0}"/>
              </a:ext>
            </a:extLst>
          </p:cNvPr>
          <p:cNvSpPr/>
          <p:nvPr/>
        </p:nvSpPr>
        <p:spPr>
          <a:xfrm rot="6602461" flipH="1">
            <a:off x="9735984" y="2887783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5233318-1453-4F90-8BC7-F458F26EF94C}"/>
              </a:ext>
            </a:extLst>
          </p:cNvPr>
          <p:cNvSpPr/>
          <p:nvPr/>
        </p:nvSpPr>
        <p:spPr>
          <a:xfrm rot="6602461" flipH="1">
            <a:off x="9784690" y="4102938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8B134FA-D713-4CE1-A568-01F37744229F}"/>
              </a:ext>
            </a:extLst>
          </p:cNvPr>
          <p:cNvSpPr/>
          <p:nvPr/>
        </p:nvSpPr>
        <p:spPr>
          <a:xfrm rot="6602461" flipH="1">
            <a:off x="7802475" y="4472436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231B3FD4-A6F0-4551-A6CC-29B72831E210}"/>
              </a:ext>
            </a:extLst>
          </p:cNvPr>
          <p:cNvSpPr/>
          <p:nvPr/>
        </p:nvSpPr>
        <p:spPr>
          <a:xfrm rot="6602461" flipH="1">
            <a:off x="8597305" y="2887784"/>
            <a:ext cx="288000" cy="288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61F217E3-AE1E-45E5-A8F6-54FB02EEDF08}"/>
              </a:ext>
            </a:extLst>
          </p:cNvPr>
          <p:cNvSpPr/>
          <p:nvPr/>
        </p:nvSpPr>
        <p:spPr>
          <a:xfrm rot="6602461" flipH="1">
            <a:off x="3494329" y="625881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6F0670E7-F411-4F95-9653-B54073F4B638}"/>
              </a:ext>
            </a:extLst>
          </p:cNvPr>
          <p:cNvSpPr/>
          <p:nvPr/>
        </p:nvSpPr>
        <p:spPr>
          <a:xfrm rot="6602461" flipH="1">
            <a:off x="4066918" y="532500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9E84388E-5531-4829-87E2-8D481D37D3A5}"/>
              </a:ext>
            </a:extLst>
          </p:cNvPr>
          <p:cNvSpPr/>
          <p:nvPr/>
        </p:nvSpPr>
        <p:spPr>
          <a:xfrm rot="6602461" flipH="1">
            <a:off x="3269038" y="4372636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7B6D9820-D1CB-400F-8F2A-C23D160445E5}"/>
              </a:ext>
            </a:extLst>
          </p:cNvPr>
          <p:cNvSpPr/>
          <p:nvPr/>
        </p:nvSpPr>
        <p:spPr>
          <a:xfrm rot="6602461" flipH="1">
            <a:off x="1810465" y="5907549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04FD0745-D823-46C2-A4A4-DD0015A4EDE3}"/>
              </a:ext>
            </a:extLst>
          </p:cNvPr>
          <p:cNvSpPr/>
          <p:nvPr/>
        </p:nvSpPr>
        <p:spPr>
          <a:xfrm rot="6602461" flipH="1">
            <a:off x="1679008" y="4939928"/>
            <a:ext cx="288000" cy="288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652C721-8ABE-4FCC-B68B-FB1A1A0F6D7F}"/>
              </a:ext>
            </a:extLst>
          </p:cNvPr>
          <p:cNvSpPr/>
          <p:nvPr/>
        </p:nvSpPr>
        <p:spPr>
          <a:xfrm rot="6602461" flipH="1">
            <a:off x="2547594" y="5154584"/>
            <a:ext cx="540000" cy="54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7B19AC3D-995D-440A-9134-31B8B21CEB8E}"/>
              </a:ext>
            </a:extLst>
          </p:cNvPr>
          <p:cNvSpPr/>
          <p:nvPr/>
        </p:nvSpPr>
        <p:spPr>
          <a:xfrm rot="6602461" flipH="1">
            <a:off x="7715718" y="3292590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0F597A6-EB15-402D-A483-DFBA3EA30F54}"/>
              </a:ext>
            </a:extLst>
          </p:cNvPr>
          <p:cNvSpPr/>
          <p:nvPr/>
        </p:nvSpPr>
        <p:spPr>
          <a:xfrm rot="6602461" flipH="1">
            <a:off x="8506458" y="4260658"/>
            <a:ext cx="540000" cy="540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C7D28730-D5E7-4613-90EA-5DF3C80926E2}"/>
              </a:ext>
            </a:extLst>
          </p:cNvPr>
          <p:cNvSpPr/>
          <p:nvPr/>
        </p:nvSpPr>
        <p:spPr>
          <a:xfrm>
            <a:off x="4873631" y="3052755"/>
            <a:ext cx="2723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Основная точка</a:t>
            </a:r>
            <a:endParaRPr lang="ru-RU" sz="2400" dirty="0"/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3" grpId="0"/>
      <p:bldP spid="54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098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83" y="1628800"/>
            <a:ext cx="456995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263352" y="6381328"/>
            <a:ext cx="11449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47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9C935B43-894F-4642-BB8E-73DA2276C614}"/>
              </a:ext>
            </a:extLst>
          </p:cNvPr>
          <p:cNvSpPr txBox="1">
            <a:spLocks/>
          </p:cNvSpPr>
          <p:nvPr/>
        </p:nvSpPr>
        <p:spPr>
          <a:xfrm>
            <a:off x="196740" y="923917"/>
            <a:ext cx="1137726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5DA30567-424A-4DF5-AFC8-08B815F4EC0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78" y="1791066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3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27180"/>
            <a:ext cx="1219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минимальное знание для определения входных параметров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неспособность соединять кластеры через «отверстия» и, наоборот, способность (ошибочно) соединять отдельные кластеры через густонаселенные «шумовые» мосты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обнаруживать скопления любой формы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Могут возникнуть проблемы с данными более высокой размерности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0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39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8423976" y="1090162"/>
            <a:ext cx="720000" cy="720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1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9373080" y="2564369"/>
            <a:ext cx="720000" cy="720000"/>
          </a:xfrm>
          <a:prstGeom prst="ellipse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3</a:t>
            </a:r>
            <a:endParaRPr lang="ru-RU" sz="3200" dirty="0">
              <a:latin typeface="Comic Sans MS" panose="030F0702030302020204" pitchFamily="66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11207915" y="2570403"/>
            <a:ext cx="720000" cy="720000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4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10663199" y="1174662"/>
            <a:ext cx="720000" cy="720000"/>
          </a:xfrm>
          <a:prstGeom prst="ellipse">
            <a:avLst/>
          </a:prstGeom>
          <a:solidFill>
            <a:srgbClr val="E7E21E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anose="030F0702030302020204" pitchFamily="66" charset="0"/>
              </a:rPr>
              <a:t>2</a:t>
            </a:r>
            <a:endParaRPr lang="ru-RU" sz="3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Прямая соединительная линия 30"/>
          <p:cNvCxnSpPr>
            <a:stCxn id="25" idx="5"/>
            <a:endCxn id="26" idx="1"/>
          </p:cNvCxnSpPr>
          <p:nvPr/>
        </p:nvCxnSpPr>
        <p:spPr>
          <a:xfrm>
            <a:off x="9038534" y="1704720"/>
            <a:ext cx="439988" cy="9650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25" idx="6"/>
            <a:endCxn id="28" idx="2"/>
          </p:cNvCxnSpPr>
          <p:nvPr/>
        </p:nvCxnSpPr>
        <p:spPr>
          <a:xfrm>
            <a:off x="9143976" y="1450162"/>
            <a:ext cx="1519223" cy="84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stCxn id="26" idx="6"/>
            <a:endCxn id="27" idx="2"/>
          </p:cNvCxnSpPr>
          <p:nvPr/>
        </p:nvCxnSpPr>
        <p:spPr>
          <a:xfrm>
            <a:off x="10093080" y="2924369"/>
            <a:ext cx="1114835" cy="603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28" idx="3"/>
            <a:endCxn id="26" idx="7"/>
          </p:cNvCxnSpPr>
          <p:nvPr/>
        </p:nvCxnSpPr>
        <p:spPr>
          <a:xfrm flipH="1">
            <a:off x="9987638" y="1789220"/>
            <a:ext cx="781003" cy="88059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351" y="692272"/>
                <a:ext cx="1199559" cy="757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892" y="1994462"/>
                <a:ext cx="1199559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75" y="1540280"/>
                <a:ext cx="119955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8745">
                  <a:lnSpc>
                    <a:spcPct val="115000"/>
                  </a:lnSpc>
                  <a:spcBef>
                    <a:spcPts val="1330"/>
                  </a:spcBef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F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422" y="2724775"/>
                <a:ext cx="1210267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38"/>
              <p:cNvGraphicFramePr>
                <a:graphicFrameLocks noGrp="1"/>
              </p:cNvGraphicFramePr>
              <p:nvPr/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917220"/>
                  </p:ext>
                </p:extLst>
              </p:nvPr>
            </p:nvGraphicFramePr>
            <p:xfrm>
              <a:off x="4180809" y="1615275"/>
              <a:ext cx="3337975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690245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107547" r="-204032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107547" r="-102400" b="-3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211538" r="-330702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211538" r="-102400" b="-2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211538" r="-3226" b="-236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55263" t="-305660" r="-33070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305660" r="-204032" b="-1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343548" t="-305660" r="-3226" b="-1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142742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8"/>
                          <a:stretch>
                            <a:fillRect l="-2408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5691" y="1117825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Матрица Смежности А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Adjacency)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Таблица 40"/>
              <p:cNvGraphicFramePr>
                <a:graphicFrameLocks noGrp="1"/>
              </p:cNvGraphicFramePr>
              <p:nvPr/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62" b="0" i="0" u="none" strike="noStrike" cap="none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+mn-ea"/>
                                    <a:cs typeface="+mn-cs"/>
                                    <a:sym typeface="Arial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Montserrat"/>
                                    <a:cs typeface="Montserrat"/>
                                    <a:sym typeface="Montserrat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>
                                    <a:solidFill>
                                      <a:schemeClr val="bg1"/>
                                    </a:solidFill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ru-RU" sz="2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−</m:t>
                                    </m:r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Montserrat"/>
                                        <a:cs typeface="Montserrat"/>
                                        <a:sym typeface="Montserrat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>
                            <a:solidFill>
                              <a:srgbClr val="00B0F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Таблица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2365055"/>
                  </p:ext>
                </p:extLst>
              </p:nvPr>
            </p:nvGraphicFramePr>
            <p:xfrm>
              <a:off x="4106868" y="3859026"/>
              <a:ext cx="3403730" cy="15466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9730">
                      <a:extLst>
                        <a:ext uri="{9D8B030D-6E8A-4147-A177-3AD203B41FA5}">
                          <a16:colId xmlns:a16="http://schemas.microsoft.com/office/drawing/2014/main" val="73301791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496531179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19267791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3493249767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06572082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  <a:endParaRPr lang="ru-RU" dirty="0"/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858636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111538" r="-3016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111538" r="-204032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111538" r="-102400" b="-336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862" b="0" i="0" u="none" strike="noStrike" cap="none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  <a:endParaRPr lang="ru-RU" sz="1862" b="0" i="0" u="none" strike="noStrike" cap="none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758444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2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207547" r="-3016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207547" r="-204032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207547" r="-102400" b="-2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207547" r="-3226" b="-230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137370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3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50400" t="-313462" r="-3016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313462" r="-204032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313462" r="-102400" b="-1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313462" r="-3226" b="-1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9385084"/>
                      </a:ext>
                    </a:extLst>
                  </a:tr>
                  <a:tr h="3180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62" b="1" i="0" u="none" strike="noStrike" cap="none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4</a:t>
                          </a:r>
                          <a:endParaRPr lang="ru-RU" sz="1862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T="0" marB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151613" t="-413462" r="-204032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249600" t="-413462" r="-102400" b="-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marB="0">
                        <a:blipFill>
                          <a:blip r:embed="rId9"/>
                          <a:stretch>
                            <a:fillRect l="-352419" t="-413462" r="-3226" b="-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093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вес ребра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01" y="1741005"/>
                <a:ext cx="4155540" cy="9161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953359" y="3325362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Лапласиан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The Laplacian)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ij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если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:</m:t>
                                  </m:r>
                                  <m:r>
                                    <a:rPr lang="ru-RU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вес ребра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 :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если нет ребра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6" y="4274467"/>
                <a:ext cx="4238530" cy="1459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" y="3775017"/>
                <a:ext cx="218188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j</m:t>
                        </m:r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</m:t>
                            </m:r>
                            <m: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j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}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ij</m:t>
                            </m:r>
                          </m:sub>
                        </m:sSub>
                      </m:e>
                    </m:nary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66" y="3755401"/>
                <a:ext cx="3206435" cy="658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222" y="4325770"/>
                <a:ext cx="3523306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13" y="4804095"/>
                <a:ext cx="3523306" cy="54213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1,3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2,3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6" y="5265823"/>
                <a:ext cx="4013040" cy="5421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𝑤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Montserrat"/>
                              <a:cs typeface="Montserrat"/>
                              <a:sym typeface="Montserrat"/>
                            </a:rPr>
                            <m:t>3,4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155" y="5754709"/>
                <a:ext cx="3415325" cy="54213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𝐷</m:t>
                          </m:r>
                        </m:e>
                        <m:sup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" y="5616965"/>
                <a:ext cx="3857645" cy="8059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54F444E7-3A5F-4516-A239-E3AEC2A0A7EC}"/>
              </a:ext>
            </a:extLst>
          </p:cNvPr>
          <p:cNvSpPr/>
          <p:nvPr/>
        </p:nvSpPr>
        <p:spPr>
          <a:xfrm>
            <a:off x="7536160" y="3429000"/>
            <a:ext cx="56674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Степени 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{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Свободы</a:t>
            </a:r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}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D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Degree)</a:t>
            </a:r>
          </a:p>
        </p:txBody>
      </p:sp>
    </p:spTree>
    <p:extLst>
      <p:ext uri="{BB962C8B-B14F-4D97-AF65-F5344CB8AC3E}">
        <p14:creationId xmlns:p14="http://schemas.microsoft.com/office/powerpoint/2010/main" val="29169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23392" y="1700808"/>
            <a:ext cx="45849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Граф К Ближайших Соседей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049943" y="2447153"/>
            <a:ext cx="98835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множества 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это граф, в котором две вершины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связаны ребром, если расстояние между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q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находится среди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наименьших расстояний от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до других объектов в </a:t>
            </a:r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65BA2CD-B838-0CD5-B6E5-C4D68332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64" y="3861048"/>
            <a:ext cx="3671110" cy="2500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/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𝐤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𝟐</m:t>
                      </m:r>
                      <m:r>
                        <a:rPr lang="en-US" sz="28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C1ABFE5-85EE-944B-EEEB-6F520C0FD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3284984"/>
                <a:ext cx="25488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1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/>
      <p:bldP spid="21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47" y="2326788"/>
                <a:ext cx="5783825" cy="15724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479376" y="1844824"/>
            <a:ext cx="82157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Радиально-базисная функция</a:t>
            </a:r>
            <a:r>
              <a:rPr lang="en-US" sz="2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(Radial basis function)</a:t>
            </a:r>
            <a:endParaRPr lang="ru-RU" sz="2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764" y="4421956"/>
            <a:ext cx="3235834" cy="220117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296" y="1196752"/>
                <a:ext cx="2139047" cy="633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А</m:t>
                          </m:r>
                          <m:r>
                            <m:rPr>
                              <m:nor/>
                            </m:rPr>
                            <a:rPr lang="ru-RU" sz="28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a:rPr lang="ru-RU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m:rPr>
                          <m:nor/>
                        </m:rPr>
                        <a:rPr lang="ru-RU" sz="24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933056"/>
                <a:ext cx="1960793" cy="595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BE866A-6C97-6849-A559-144F16E23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кластеризации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19336" y="1124744"/>
            <a:ext cx="119533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Centroid-based / Partitioning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группируют точки данных вместе на основе близости точек данных 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центроиду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(центру кластера)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Connectivity-based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связности группируют точки данных вместе на основе близости между кластерами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Density-based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плотности группируют точки данных вместе на основе плотности, а не расстояния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Distribution-based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Методы, основанные на распределении, группируют точки данных вместе на основе их вероятности принадлежности к одному и тому же распределению вероятностей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Compression-based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на основе сжатия преобразуют точки данных во вложение и впоследствии выполняют кластеризацию данных более низкого измерения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11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3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Как быть с Реальными данными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58E6B80-309C-407F-B457-8F73E0A7AA4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35760" y="1065471"/>
            <a:ext cx="4662751" cy="481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(причем тут какие-то графы)</a:t>
            </a:r>
            <a:endParaRPr lang="en-US" sz="2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0" y="3952677"/>
            <a:ext cx="1021272" cy="235761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3933056"/>
            <a:ext cx="3448050" cy="2362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232" y="1844824"/>
            <a:ext cx="3287078" cy="221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А(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196752"/>
                <a:ext cx="2139047" cy="6336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4221088"/>
            <a:ext cx="3634360" cy="2272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𝑳</m:t>
                      </m:r>
                      <m:r>
                        <a:rPr lang="ru-RU" sz="3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797152"/>
                <a:ext cx="2548553" cy="6336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/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𝐿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A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54F444E7-3A5F-4516-A239-E3AEC2A0A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060848"/>
                <a:ext cx="218188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4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20" y="1224905"/>
                <a:ext cx="258295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7" y="2521630"/>
                <a:ext cx="7453387" cy="573427"/>
              </a:xfrm>
              <a:prstGeom prst="rect">
                <a:avLst/>
              </a:prstGeom>
              <a:blipFill>
                <a:blip r:embed="rId5"/>
                <a:stretch>
                  <a:fillRect t="-6383" r="-409" b="-25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06048"/>
                <a:ext cx="7389908" cy="584775"/>
              </a:xfrm>
              <a:prstGeom prst="rect">
                <a:avLst/>
              </a:prstGeom>
              <a:blipFill>
                <a:blip r:embed="rId6"/>
                <a:stretch>
                  <a:fillRect t="-3125" r="-33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967" y="1284065"/>
            <a:ext cx="3634360" cy="22727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383051" y="3418405"/>
            <a:ext cx="5360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D5D5D5"/>
                </a:solidFill>
                <a:latin typeface="Courier New" panose="02070309020205020404" pitchFamily="49" charset="0"/>
              </a:rPr>
              <a:t>λ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</a:t>
            </a:r>
            <a:r>
              <a:rPr lang="ru-RU" sz="1400" dirty="0">
                <a:solidFill>
                  <a:srgbClr val="D5D5D5"/>
                </a:solidFill>
                <a:latin typeface="Courier New" panose="02070309020205020404" pitchFamily="49" charset="0"/>
              </a:rPr>
              <a:t>[0. , 0.4112, 2.4521, 2.7642, 2.9216, 3.053 ]</a:t>
            </a:r>
            <a:endParaRPr lang="ru-RU" sz="1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033" y="3945350"/>
            <a:ext cx="4617149" cy="2245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0=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271" y="2966638"/>
                <a:ext cx="4046813" cy="5734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6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7" y="1580454"/>
            <a:ext cx="796593" cy="256047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8013" y="1808102"/>
            <a:ext cx="2657732" cy="182076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56" y="1736061"/>
            <a:ext cx="3707509" cy="22982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4991" y="4134605"/>
            <a:ext cx="4908567" cy="237462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1396" y="4212200"/>
            <a:ext cx="3597973" cy="239256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279576" y="1210790"/>
            <a:ext cx="7321876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8745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</a:pPr>
            <a:r>
              <a:rPr lang="ru-RU" sz="20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(а если потенциальных кластеров больше чем 2?)</a:t>
            </a:r>
            <a:endParaRPr lang="en-US" sz="20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66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2275534" y="1240508"/>
            <a:ext cx="70693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Алгоритм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09078" y="1916832"/>
            <a:ext cx="106022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Посчитайте Лапласиан на данных. Нормализуйте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Найдите собственные значения и собственные вектора Лапласиана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Отсортируйте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собственные вектора по собственным значениям (по возрастанию)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кластеров возьмите первые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собственных векторов и сделайте из них матрицу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Примените алгоритм К-Средних на новых данных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</a:t>
            </a:r>
          </a:p>
          <a:p>
            <a:pPr marL="457200" indent="-457200">
              <a:buClr>
                <a:schemeClr val="bg2"/>
              </a:buClr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3435145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1B570F-A873-4E30-BE1E-643E48383C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2" t="7995" r="6810" b="2237"/>
          <a:stretch/>
        </p:blipFill>
        <p:spPr>
          <a:xfrm>
            <a:off x="2764159" y="1311738"/>
            <a:ext cx="5962261" cy="449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1F101-A9EA-4EAC-A0EF-19728D0460EC}"/>
              </a:ext>
            </a:extLst>
          </p:cNvPr>
          <p:cNvSpPr txBox="1"/>
          <p:nvPr/>
        </p:nvSpPr>
        <p:spPr>
          <a:xfrm>
            <a:off x="921272" y="5901826"/>
            <a:ext cx="9856722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Ng, Andrew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, Michael Jordan, and Yair Weiss. "On spectral clustering: Analysis and an algorithm." Advances in neural information processing systems 14 (2001).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9408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16CD1-815E-4AA9-84FA-F231C1EA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272" y="3303038"/>
            <a:ext cx="3670824" cy="34202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FE617D-98CE-49A4-9EBA-F376F226DF1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0750" y="1299161"/>
            <a:ext cx="3001552" cy="20038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23FE0B-F6B6-4603-8A6C-387A6B28D1E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7129" y="3318992"/>
            <a:ext cx="3570698" cy="34202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A0B6DB-4FC9-4776-B866-BAD5DF53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753" y="1299161"/>
            <a:ext cx="3025449" cy="2019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/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B886FF-6343-4715-9ACA-7EE11F77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2" y="2301099"/>
                <a:ext cx="755779" cy="584775"/>
              </a:xfrm>
              <a:prstGeom prst="rect">
                <a:avLst/>
              </a:prstGeom>
              <a:blipFill>
                <a:blip r:embed="rId8"/>
                <a:stretch>
                  <a:fillRect r="-435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/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E6353-1B40-4AC0-A43F-527A7754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158" y="2301099"/>
                <a:ext cx="755779" cy="584775"/>
              </a:xfrm>
              <a:prstGeom prst="rect">
                <a:avLst/>
              </a:prstGeom>
              <a:blipFill>
                <a:blip r:embed="rId9"/>
                <a:stretch>
                  <a:fillRect r="-7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8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 (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совместно с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1900392" y="1363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412776"/>
            <a:ext cx="1219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мощный метод кластеризации данных, который может идентифицировать кластеры, даже если они не могут быть четко разделены.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подход на основе графа, который позволяет зафиксировать базовую структуру данных, делая ее более гибкой, чем традиционные методы кластеризации.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 может потребовать значительных вычислительных ресурсов, особенно для больших наборов данных или многомерных пространственных объектов.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зависеть от выбора метрики сходства и количества кластеров, что может потребовать нескольких запусков с разными настройками параметров.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Его можно использовать для извлечения признаков и уменьшения размерности в других алгоритмах машинного обучения.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Неприятности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больших наборов данных нужно еще посчитать собственные значения и вектора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Надо разбираться с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гиперпараметрами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Спектральная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980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04D002-3332-EB2E-5865-0E51FC5BBD98}"/>
              </a:ext>
            </a:extLst>
          </p:cNvPr>
          <p:cNvSpPr/>
          <p:nvPr/>
        </p:nvSpPr>
        <p:spPr>
          <a:xfrm>
            <a:off x="722423" y="1231542"/>
            <a:ext cx="105131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ЕМ-кластеризация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к-Средних 2.0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круги, но и эллипсы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Связи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Дендрограмма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epsilon, min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шум и не шум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графы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Какие-то матрицы близости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Туда-сюда собственные значения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Зачем-то внутри к-Средние</a:t>
            </a:r>
          </a:p>
        </p:txBody>
      </p:sp>
    </p:spTree>
    <p:extLst>
      <p:ext uri="{BB962C8B-B14F-4D97-AF65-F5344CB8AC3E}">
        <p14:creationId xmlns:p14="http://schemas.microsoft.com/office/powerpoint/2010/main" val="2092708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 2.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335360" y="5085184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2902968" y="5239756"/>
            <a:ext cx="928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выдает номер кластера для каждой точки</a:t>
            </a:r>
          </a:p>
        </p:txBody>
      </p:sp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428B3BE8-654D-48E1-A778-BAE8E04D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21" y="1592102"/>
            <a:ext cx="4032448" cy="2931826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5FFF451-92C6-4DC5-9033-E963FB5FE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13" y="1565798"/>
            <a:ext cx="4114463" cy="298443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9A87B2A-AE8C-49BA-AD7F-BC8F648A0B0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/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240C368-8E1B-412B-B4D8-A516CC8A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87" y="1149553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/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826841E-3821-4653-B228-88A477D29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1736602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571D4E9-DE58-4F03-9892-6F50DB6E14B7}"/>
              </a:ext>
            </a:extLst>
          </p:cNvPr>
          <p:cNvSpPr/>
          <p:nvPr/>
        </p:nvSpPr>
        <p:spPr>
          <a:xfrm>
            <a:off x="5041437" y="1829362"/>
            <a:ext cx="3120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/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36DE877-CCA0-4853-B5F4-C7F04B978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2318340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240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178DAD7-5CA2-4469-ACB5-1C8673611378}"/>
              </a:ext>
            </a:extLst>
          </p:cNvPr>
          <p:cNvSpPr/>
          <p:nvPr/>
        </p:nvSpPr>
        <p:spPr>
          <a:xfrm>
            <a:off x="4453156" y="2314623"/>
            <a:ext cx="3701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/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32E408D-ABEF-48D9-9CD2-6F5AE9F19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32" y="2867160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17006FC-3D16-4B4D-A2B3-A1D4A504382A}"/>
              </a:ext>
            </a:extLst>
          </p:cNvPr>
          <p:cNvSpPr/>
          <p:nvPr/>
        </p:nvSpPr>
        <p:spPr>
          <a:xfrm>
            <a:off x="4894561" y="2867160"/>
            <a:ext cx="3080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/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369257B-525D-4F67-9E63-E21342A10E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4" y="3382237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9D4CBF-4B3A-44D2-A55F-CECB01CADCC0}"/>
              </a:ext>
            </a:extLst>
          </p:cNvPr>
          <p:cNvSpPr/>
          <p:nvPr/>
        </p:nvSpPr>
        <p:spPr>
          <a:xfrm>
            <a:off x="4779128" y="3364282"/>
            <a:ext cx="3460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776920-00A8-4A6C-BA5D-655F7DAEE2BC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4919E31-7D87-48F2-8D30-36DF8D1438E5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2246F6B-8336-4E84-A0C6-01BE2874C7A4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FEBA07C1-9656-43A8-B5D9-D78798A48D78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82FA8AD-A9DE-431F-987A-EF905ABD1E4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551B21-1B6C-41B3-A8EB-061B6BD6A7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C129F7-6428-4B5B-9C80-ED9346B01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5955F55-971B-469F-85DA-1C463CFC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6279FED-16F5-4DC0-AE40-60F1770F9E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tit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268760"/>
            <a:ext cx="7960882" cy="44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0500" y="6381328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https://github.com/dashee87/blogScripts/blob/master/Jupyter/2017-05-09-Clustering-with-Scikit-with-GIFs.ipynb</a:t>
            </a:r>
          </a:p>
        </p:txBody>
      </p:sp>
    </p:spTree>
    <p:extLst>
      <p:ext uri="{BB962C8B-B14F-4D97-AF65-F5344CB8AC3E}">
        <p14:creationId xmlns:p14="http://schemas.microsoft.com/office/powerpoint/2010/main" val="20042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08087" y="111978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EM-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DBSCAN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Спектральная кластеризация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302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9833</TotalTime>
  <Words>2209</Words>
  <Application>Microsoft Office PowerPoint</Application>
  <PresentationFormat>Широкоэкранный</PresentationFormat>
  <Paragraphs>564</Paragraphs>
  <Slides>48</Slides>
  <Notes>47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-apple-system</vt:lpstr>
      <vt:lpstr>Arial</vt:lpstr>
      <vt:lpstr>Calibri</vt:lpstr>
      <vt:lpstr>Cambria Math</vt:lpstr>
      <vt:lpstr>Comic Sans MS</vt:lpstr>
      <vt:lpstr>Courier New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Алгоритм</vt:lpstr>
      <vt:lpstr>Как выбрать метрику расстояния для групп точек?</vt:lpstr>
      <vt:lpstr>Презентация PowerPoint</vt:lpstr>
      <vt:lpstr>Презентация PowerPoint</vt:lpstr>
      <vt:lpstr>Как выбрать метрику расстояния для групп точек?</vt:lpstr>
      <vt:lpstr>Как выбрать метрику расстояния для групп точек?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</vt:lpstr>
      <vt:lpstr>Презентация PowerPoint</vt:lpstr>
      <vt:lpstr> Density-Based Spatial Clustering of Applications with Noise 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S.W.O.T. (совместно с ChatGPT)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340</cp:revision>
  <dcterms:created xsi:type="dcterms:W3CDTF">2019-05-20T04:53:11Z</dcterms:created>
  <dcterms:modified xsi:type="dcterms:W3CDTF">2023-10-12T05:45:47Z</dcterms:modified>
</cp:coreProperties>
</file>